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77"/>
    <p:restoredTop sz="94744"/>
  </p:normalViewPr>
  <p:slideViewPr>
    <p:cSldViewPr snapToGrid="0">
      <p:cViewPr varScale="1">
        <p:scale>
          <a:sx n="116" d="100"/>
          <a:sy n="116" d="100"/>
        </p:scale>
        <p:origin x="14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1FD18A-F322-A34A-8032-263F060E2B53}" type="datetimeFigureOut">
              <a:rPr lang="en-US" smtClean="0"/>
              <a:t>3/10/23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5E1534-0FB9-1846-B620-F0CBE45F2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74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1534-0FB9-1846-B620-F0CBE45F2C7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982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74762-0F44-D0C8-E259-DD2543C220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BF0462-3445-9229-674B-CA373CE890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048D8-3CC3-FAB9-44CE-7927F272E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FFEC4-F5B3-2843-B838-45CCBDE085CD}" type="datetimeFigureOut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33C5C-FA9E-322C-7D49-3BDA24D09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DFD57-0C31-BC1E-8970-A8D6D505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A131B-01D0-CE4E-8208-10D677A4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35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BE366-7759-4039-8A6E-B9EFACCF8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BD3523-42A1-07A8-48D1-D3F7EF69A3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DF267-D137-2D4C-823F-6065F2D9D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FFEC4-F5B3-2843-B838-45CCBDE085CD}" type="datetimeFigureOut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D27F2-4109-D788-10BF-7008F9F53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514E0-733A-C37B-CBA2-74C51E35A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A131B-01D0-CE4E-8208-10D677A4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23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D710DD-7E39-3E3D-3349-97011A9D14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C062E3-CBD4-BC44-1F90-1A7F1DB017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7AC21-7A79-40DC-891B-E1B4B4BA2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FFEC4-F5B3-2843-B838-45CCBDE085CD}" type="datetimeFigureOut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B8C66-984C-FFC7-FBDA-FF988CD6A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55CEA-CAD7-A122-A920-3763F9C5E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A131B-01D0-CE4E-8208-10D677A4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61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BFBDF-DA1A-11C4-2361-906C0AF27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9A996-D94E-ABD7-B07D-7DE54E000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2742DC-7AAC-08EB-2B8A-23A60B95E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FFEC4-F5B3-2843-B838-45CCBDE085CD}" type="datetimeFigureOut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5BCB3-B194-905D-BFFE-2956CAD40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8E672-2175-4620-B51F-B8198A9C1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A131B-01D0-CE4E-8208-10D677A4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09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58D40-E9D8-D721-6FEC-42D64591E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F9A2D-AFDF-393D-75E2-73F0B2E704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477D9-58FC-DE69-FD06-0D2DBACB3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FFEC4-F5B3-2843-B838-45CCBDE085CD}" type="datetimeFigureOut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84B62-0C88-F567-5ADC-2B416A321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0F0CB-045E-A052-348F-094DCCFE9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A131B-01D0-CE4E-8208-10D677A4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02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4C72C-9A81-F54B-96CF-C28C147B2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19CB5-AA29-4E80-EE20-78B15DC165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382FEE-3078-B112-5D83-84A0A02F57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22B4E2-2531-B16E-2563-94F6F0BAF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FFEC4-F5B3-2843-B838-45CCBDE085CD}" type="datetimeFigureOut">
              <a:rPr lang="en-US" smtClean="0"/>
              <a:t>3/10/23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F3B3E9-6F5D-EECF-1967-378AB30D8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70B5BE-7111-3A80-6189-05E9A544C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A131B-01D0-CE4E-8208-10D677A4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716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6478F-5207-1F11-B238-8B33DC7B2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FA722F-DD5F-1547-E376-D91BC16E5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BAD5B7-8173-A256-3C7F-774D6EAE17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00775B-06CD-7A8C-5FEB-CD16C77668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D459B2-C08F-5796-A358-B05B15015D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5837DE-4647-D7B8-F477-5ACFF2E1C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FFEC4-F5B3-2843-B838-45CCBDE085CD}" type="datetimeFigureOut">
              <a:rPr lang="en-US" smtClean="0"/>
              <a:t>3/10/23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E51305-9E13-D99F-E31E-DB4E8A184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BBC190-10CB-7D60-CB8F-73137FA3F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A131B-01D0-CE4E-8208-10D677A4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4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340C-ECEE-2934-FE44-6CAB3D3AB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DFE77E-42F2-B7D9-77AA-79560ADBB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FFEC4-F5B3-2843-B838-45CCBDE085CD}" type="datetimeFigureOut">
              <a:rPr lang="en-US" smtClean="0"/>
              <a:t>3/10/23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261722-F1CC-6338-1B0B-70839BB3B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61C9AD-B90B-85DE-8CD2-A2BD32647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A131B-01D0-CE4E-8208-10D677A4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283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10BDED-2F75-E81C-E201-D401551CD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FFEC4-F5B3-2843-B838-45CCBDE085CD}" type="datetimeFigureOut">
              <a:rPr lang="en-US" smtClean="0"/>
              <a:t>3/10/23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6D0520-DD09-7FC7-03CB-6A425B93F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D3E209-0A90-9592-0B08-6A75DADBC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A131B-01D0-CE4E-8208-10D677A4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48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D7FDF-8C0E-6EA3-CD21-E6A4758C9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50C22-E922-67AF-36E2-BA693695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18FD01-8491-8CC6-6A2D-8E2A173E0F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727E8B-ECC0-EBF1-657D-EF60A546F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FFEC4-F5B3-2843-B838-45CCBDE085CD}" type="datetimeFigureOut">
              <a:rPr lang="en-US" smtClean="0"/>
              <a:t>3/10/23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8A676D-3569-EB25-ED1F-CFC26AA79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C2375-70A9-31CE-740E-7DCE7855B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A131B-01D0-CE4E-8208-10D677A4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58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4F7E9-7496-5091-BCBD-E06B2D835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14E0D0-0477-2B6A-A34C-33C89CAB0A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446F5D-16AF-344E-AD38-B233BEEF90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170BA8-1022-FF15-2D9D-C7016A55E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FFEC4-F5B3-2843-B838-45CCBDE085CD}" type="datetimeFigureOut">
              <a:rPr lang="en-US" smtClean="0"/>
              <a:t>3/10/23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551AF8-28E4-2475-483F-92182024A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6CF6F4-2E7B-3DFF-960D-161406CC5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A131B-01D0-CE4E-8208-10D677A4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69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11661E-E602-2524-E83D-D50D0BB3F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B1576-BB30-C99C-0C3D-AD7C1B4A0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06077-A91B-F685-8CB5-73DE1D97E6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FFEC4-F5B3-2843-B838-45CCBDE085CD}" type="datetimeFigureOut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FFBAF-1FD0-D821-9CDA-209A44E994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78069-7E59-78A3-48C1-18475CB71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A131B-01D0-CE4E-8208-10D677A4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852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12" Type="http://schemas.openxmlformats.org/officeDocument/2006/relationships/image" Target="../media/image10.gif"/><Relationship Id="rId17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gif"/><Relationship Id="rId15" Type="http://schemas.openxmlformats.org/officeDocument/2006/relationships/image" Target="../media/image13.jpe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file:////Users/tzhang/Library/Group%20Containers/UBF8T346G9.ms/WebArchiveCopyPasteTempFiles/com.microsoft.Word/page2image22414352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https://www.tandfonline.com/na101/home/literatum/publisher/tandf/journals/content/tmph20/2020/tmph20.v118.i09-10/00268976.2020.1742938/20210809-01/images/large/tmph_a_1742938_f0001_ob.jpeg" TargetMode="External"/><Relationship Id="rId4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6">
            <a:extLst>
              <a:ext uri="{FF2B5EF4-FFF2-40B4-BE49-F238E27FC236}">
                <a16:creationId xmlns:a16="http://schemas.microsoft.com/office/drawing/2014/main" id="{C371E9E7-A1EB-2804-4411-2225D1AC878C}"/>
              </a:ext>
            </a:extLst>
          </p:cNvPr>
          <p:cNvSpPr txBox="1"/>
          <p:nvPr/>
        </p:nvSpPr>
        <p:spPr>
          <a:xfrm>
            <a:off x="4366500" y="6277518"/>
            <a:ext cx="3669566" cy="248071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182880" algn="ctr">
              <a:spcBef>
                <a:spcPts val="0"/>
              </a:spcBef>
              <a:spcAft>
                <a:spcPts val="500"/>
              </a:spcAft>
            </a:pPr>
            <a:r>
              <a:rPr lang="en-US" sz="9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Figure 1</a:t>
            </a:r>
            <a:r>
              <a:rPr lang="en-US" sz="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. A schematic summary of the proposed research and methods.</a:t>
            </a:r>
            <a:endParaRPr lang="en-US" sz="115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0" marR="0" indent="182880" algn="ctr">
              <a:spcBef>
                <a:spcPts val="0"/>
              </a:spcBef>
              <a:spcAft>
                <a:spcPts val="500"/>
              </a:spcAft>
            </a:pPr>
            <a:r>
              <a:rPr lang="en-US" sz="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 </a:t>
            </a:r>
            <a:endParaRPr lang="en-US" sz="115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7DE3322-2623-711D-1801-4D5468494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782" y="4234845"/>
            <a:ext cx="3703955" cy="202176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7467210-92FF-59E9-1B9D-BF5AF4425A50}"/>
              </a:ext>
            </a:extLst>
          </p:cNvPr>
          <p:cNvSpPr txBox="1"/>
          <p:nvPr/>
        </p:nvSpPr>
        <p:spPr>
          <a:xfrm>
            <a:off x="215200" y="4435969"/>
            <a:ext cx="384967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AdvOT2c8ce45a"/>
              </a:rPr>
              <a:t>Combining </a:t>
            </a:r>
            <a:r>
              <a:rPr lang="en-US" sz="1200" dirty="0">
                <a:effectLst/>
                <a:latin typeface="AdvOTc8b77491.I"/>
              </a:rPr>
              <a:t>ab initio </a:t>
            </a:r>
            <a:r>
              <a:rPr lang="en-US" sz="1200" dirty="0">
                <a:effectLst/>
                <a:latin typeface="AdvOT2c8ce45a"/>
              </a:rPr>
              <a:t>and </a:t>
            </a:r>
            <a:r>
              <a:rPr lang="en-US" sz="1200" dirty="0">
                <a:effectLst/>
                <a:latin typeface="AdvOTc8b77491.I"/>
              </a:rPr>
              <a:t>ab initio </a:t>
            </a:r>
            <a:r>
              <a:rPr lang="en-US" sz="1200" dirty="0">
                <a:effectLst/>
                <a:latin typeface="AdvOT2c8ce45a"/>
              </a:rPr>
              <a:t>molecular dynamics simulations to predict the complex refractive indices of organic polymers </a:t>
            </a:r>
          </a:p>
          <a:p>
            <a:endParaRPr lang="en-US" sz="1200" dirty="0">
              <a:latin typeface="AdvOT2c8ce45a"/>
            </a:endParaRPr>
          </a:p>
          <a:p>
            <a:r>
              <a:rPr lang="en-US" sz="1200" dirty="0">
                <a:latin typeface="AdvOT2c8ce45a"/>
              </a:rPr>
              <a:t>Polymer </a:t>
            </a:r>
            <a:r>
              <a:rPr lang="en-US" sz="1200" dirty="0" err="1">
                <a:latin typeface="AdvOT2c8ce45a"/>
              </a:rPr>
              <a:t>genom</a:t>
            </a:r>
            <a:endParaRPr lang="en-US" sz="1200" dirty="0">
              <a:latin typeface="AdvOT2c8ce45a"/>
            </a:endParaRPr>
          </a:p>
          <a:p>
            <a:r>
              <a:rPr lang="en-US" sz="1200" b="0" i="0" dirty="0">
                <a:solidFill>
                  <a:srgbClr val="2E2E2E"/>
                </a:solidFill>
                <a:effectLst/>
                <a:latin typeface="ElsevierGulliver"/>
              </a:rPr>
              <a:t>AIE polymers: Synthesis and applications</a:t>
            </a:r>
          </a:p>
          <a:p>
            <a:endParaRPr lang="en-US" sz="1200" dirty="0">
              <a:latin typeface="AdvOT2c8ce45a"/>
            </a:endParaRPr>
          </a:p>
          <a:p>
            <a:r>
              <a:rPr lang="en-US" sz="1200" dirty="0">
                <a:latin typeface="AdvOT2c8ce45a"/>
              </a:rPr>
              <a:t>Chain length effect on thermal transport in amorphous polymers and a structure–thermal conductivity relation </a:t>
            </a:r>
            <a:endParaRPr lang="en-US" sz="1200" dirty="0"/>
          </a:p>
          <a:p>
            <a:endParaRPr lang="en-US" sz="12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2E6B93-919B-A0E3-99F5-1792782F68C9}"/>
              </a:ext>
            </a:extLst>
          </p:cNvPr>
          <p:cNvGrpSpPr/>
          <p:nvPr/>
        </p:nvGrpSpPr>
        <p:grpSpPr>
          <a:xfrm>
            <a:off x="348423" y="765673"/>
            <a:ext cx="6839367" cy="2923372"/>
            <a:chOff x="348423" y="765673"/>
            <a:chExt cx="6839367" cy="292337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17F0667-0DE1-BD7A-668D-E0FE302CD5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70" t="7388" r="66038" b="76084"/>
            <a:stretch/>
          </p:blipFill>
          <p:spPr>
            <a:xfrm>
              <a:off x="2527876" y="1614968"/>
              <a:ext cx="1389065" cy="38214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9D1E680-B051-164C-33BA-49F5DD2E9C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645" b="1270"/>
            <a:stretch/>
          </p:blipFill>
          <p:spPr>
            <a:xfrm>
              <a:off x="423459" y="1776869"/>
              <a:ext cx="964954" cy="100532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1011D75-BB0F-EE44-67B5-20ED650AA6E4}"/>
                </a:ext>
              </a:extLst>
            </p:cNvPr>
            <p:cNvSpPr txBox="1"/>
            <p:nvPr/>
          </p:nvSpPr>
          <p:spPr>
            <a:xfrm>
              <a:off x="393847" y="765673"/>
              <a:ext cx="208685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简洁的用户输入</a:t>
              </a:r>
              <a:endPara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just"/>
              <a:r>
                <a:rPr lang="zh-CN" alt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结构</a:t>
              </a:r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单元</a:t>
              </a:r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*CC(*)C(=O)O</a:t>
              </a:r>
              <a:r>
                <a:rPr lang="zh-CN" alt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、</a:t>
              </a:r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密度0.5 g/cm</a:t>
              </a:r>
              <a:r>
                <a:rPr lang="en-US" sz="8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zh-CN" alt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、</a:t>
              </a:r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聚合度</a:t>
              </a:r>
              <a:r>
                <a:rPr lang="en-US" altLang="zh-CN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</a:t>
              </a:r>
              <a:r>
                <a:rPr lang="zh-CN" alt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、</a:t>
              </a:r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分子数</a:t>
              </a:r>
              <a:r>
                <a:rPr lang="en-US" altLang="zh-CN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</a:t>
              </a:r>
              <a:r>
                <a:rPr lang="zh-CN" alt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、力场</a:t>
              </a:r>
              <a:r>
                <a:rPr lang="en-US" altLang="zh-CN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opls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12EECAF-BA50-23B9-FF50-02136AB7A5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9" r="47276" b="92281"/>
            <a:stretch/>
          </p:blipFill>
          <p:spPr bwMode="auto">
            <a:xfrm>
              <a:off x="883625" y="1449603"/>
              <a:ext cx="1509984" cy="128811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6E7790A-0A81-4D2E-A8C7-6F1B7F75FC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747" t="5955" r="2302"/>
            <a:stretch/>
          </p:blipFill>
          <p:spPr>
            <a:xfrm>
              <a:off x="506767" y="1455843"/>
              <a:ext cx="381400" cy="351028"/>
            </a:xfrm>
            <a:prstGeom prst="rect">
              <a:avLst/>
            </a:prstGeom>
          </p:spPr>
        </p:pic>
        <p:pic>
          <p:nvPicPr>
            <p:cNvPr id="1027" name="Picture 3" descr="page3image65928640">
              <a:extLst>
                <a:ext uri="{FF2B5EF4-FFF2-40B4-BE49-F238E27FC236}">
                  <a16:creationId xmlns:a16="http://schemas.microsoft.com/office/drawing/2014/main" id="{305D8AEA-8F05-F4D8-B7D3-D4A1287170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00" t="5602" r="922" b="-433"/>
            <a:stretch/>
          </p:blipFill>
          <p:spPr bwMode="auto">
            <a:xfrm>
              <a:off x="1461401" y="1585307"/>
              <a:ext cx="932208" cy="1298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F4C7710-9383-1F51-0F11-4872FFF0072A}"/>
                    </a:ext>
                  </a:extLst>
                </p:cNvPr>
                <p:cNvSpPr txBox="1"/>
                <p:nvPr/>
              </p:nvSpPr>
              <p:spPr>
                <a:xfrm>
                  <a:off x="452189" y="3317706"/>
                  <a:ext cx="1852109" cy="2721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num>
                          <m:den>
                            <m:r>
                              <a:rPr lang="en-US" sz="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</m:t>
                            </m:r>
                            <m:r>
                              <a:rPr lang="en-US" sz="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  <m:sSub>
                              <m:sSubPr>
                                <m:ctrlPr>
                                  <a:rPr lang="en-US" sz="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nary>
                          <m:naryPr>
                            <m:ctrlPr>
                              <a:rPr lang="en-US" sz="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sz="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+∞</m:t>
                            </m:r>
                          </m:sup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sz="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</m:acc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(0)×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</m:acc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sz="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𝜈𝜏</m:t>
                                </m:r>
                              </m:sup>
                            </m:sSup>
                            <m:r>
                              <a:rPr lang="en-US" sz="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⁡</m:t>
                            </m:r>
                            <m:r>
                              <a:rPr lang="en-US" sz="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nary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F4C7710-9383-1F51-0F11-4872FFF007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189" y="3317706"/>
                  <a:ext cx="1852109" cy="272126"/>
                </a:xfrm>
                <a:prstGeom prst="rect">
                  <a:avLst/>
                </a:prstGeom>
                <a:blipFill>
                  <a:blip r:embed="rId8"/>
                  <a:stretch>
                    <a:fillRect t="-181818" b="-26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8F7B428-D950-5C6F-1C0B-22B61B3DFD95}"/>
                    </a:ext>
                  </a:extLst>
                </p:cNvPr>
                <p:cNvSpPr txBox="1"/>
                <p:nvPr/>
              </p:nvSpPr>
              <p:spPr>
                <a:xfrm>
                  <a:off x="1650778" y="3018546"/>
                  <a:ext cx="688907" cy="3434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  <m:r>
                          <a:rPr lang="en-US" sz="80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num>
                          <m:den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𝑑𝑇</m:t>
                            </m:r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8F7B428-D950-5C6F-1C0B-22B61B3DFD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0778" y="3018546"/>
                  <a:ext cx="688907" cy="34349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76F91E2-9D0D-B7E2-F13C-148173451125}"/>
                    </a:ext>
                  </a:extLst>
                </p:cNvPr>
                <p:cNvSpPr txBox="1"/>
                <p:nvPr/>
              </p:nvSpPr>
              <p:spPr>
                <a:xfrm>
                  <a:off x="348423" y="3006494"/>
                  <a:ext cx="1089529" cy="3393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sz="80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  <m:t>)−</m:t>
                                        </m:r>
                                        <m: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  <m:t>(0)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76F91E2-9D0D-B7E2-F13C-1481734511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423" y="3006494"/>
                  <a:ext cx="1089529" cy="33932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5F67282-3AF7-8AD3-6D25-21E0F35B6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73476" y="842197"/>
              <a:ext cx="713195" cy="635723"/>
            </a:xfrm>
            <a:prstGeom prst="rect">
              <a:avLst/>
            </a:prstGeom>
          </p:spPr>
        </p:pic>
        <p:pic>
          <p:nvPicPr>
            <p:cNvPr id="1029" name="Picture 5" descr="Figure 1">
              <a:extLst>
                <a:ext uri="{FF2B5EF4-FFF2-40B4-BE49-F238E27FC236}">
                  <a16:creationId xmlns:a16="http://schemas.microsoft.com/office/drawing/2014/main" id="{A8B86A75-FCD4-E0C1-9BE1-9678EE1F2C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82" t="60204" r="342" b="5563"/>
            <a:stretch/>
          </p:blipFill>
          <p:spPr bwMode="auto">
            <a:xfrm>
              <a:off x="3100458" y="851582"/>
              <a:ext cx="800676" cy="654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Picture 7" descr="Representation of a molecular substructure fingerprint with a... | Download  Scientific Diagram">
              <a:extLst>
                <a:ext uri="{FF2B5EF4-FFF2-40B4-BE49-F238E27FC236}">
                  <a16:creationId xmlns:a16="http://schemas.microsoft.com/office/drawing/2014/main" id="{5143E5DE-C633-CDB9-5F9B-A7241A8D6C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7086" y="2842567"/>
              <a:ext cx="1249127" cy="846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3" name="Picture 9" descr="Polymer Genome: A Data-Powered Polymer Informatics Platform for Property  Predictions | The Journal of Physical Chemistry C">
              <a:extLst>
                <a:ext uri="{FF2B5EF4-FFF2-40B4-BE49-F238E27FC236}">
                  <a16:creationId xmlns:a16="http://schemas.microsoft.com/office/drawing/2014/main" id="{4C82ECAA-F956-0A1E-4BF9-FF05A3FEB6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1" t="15217" r="81592" b="47061"/>
            <a:stretch/>
          </p:blipFill>
          <p:spPr bwMode="auto">
            <a:xfrm>
              <a:off x="5427155" y="2917515"/>
              <a:ext cx="437413" cy="626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FD20971-5C94-E1FB-08E0-0F9D0E1ABF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095" t="26604" r="30546" b="42356"/>
            <a:stretch/>
          </p:blipFill>
          <p:spPr>
            <a:xfrm>
              <a:off x="4148313" y="1817565"/>
              <a:ext cx="1716255" cy="927259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D8A8217-4252-86ED-349F-160F65884B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804" t="63915" r="32622" b="5379"/>
            <a:stretch/>
          </p:blipFill>
          <p:spPr>
            <a:xfrm>
              <a:off x="4391494" y="846877"/>
              <a:ext cx="1260389" cy="766119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1A221E2-7FBC-DA98-3B22-B171B1530301}"/>
                </a:ext>
              </a:extLst>
            </p:cNvPr>
            <p:cNvSpPr txBox="1"/>
            <p:nvPr/>
          </p:nvSpPr>
          <p:spPr>
            <a:xfrm>
              <a:off x="4199458" y="1624651"/>
              <a:ext cx="16337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神经网络</a:t>
              </a:r>
              <a:r>
                <a:rPr lang="en-US" altLang="zh-CN" sz="1000" dirty="0"/>
                <a:t>-</a:t>
              </a:r>
              <a:r>
                <a:rPr lang="zh-CN" altLang="en-US" sz="1000" dirty="0"/>
                <a:t>结构与性能关系</a:t>
              </a:r>
              <a:endParaRPr lang="en-US" sz="10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962B771-59ED-C080-FC90-04671242DAA7}"/>
                </a:ext>
              </a:extLst>
            </p:cNvPr>
            <p:cNvSpPr txBox="1"/>
            <p:nvPr/>
          </p:nvSpPr>
          <p:spPr>
            <a:xfrm>
              <a:off x="4596702" y="2690154"/>
              <a:ext cx="7088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分子指纹</a:t>
              </a:r>
              <a:endParaRPr lang="en-US" sz="10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97128AC-E7D6-A445-2355-C71A96E579D2}"/>
                </a:ext>
              </a:extLst>
            </p:cNvPr>
            <p:cNvSpPr/>
            <p:nvPr/>
          </p:nvSpPr>
          <p:spPr>
            <a:xfrm>
              <a:off x="3705599" y="2917515"/>
              <a:ext cx="214184" cy="187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A54B627-AD2B-A702-82BF-6FE3BFD997FD}"/>
                </a:ext>
              </a:extLst>
            </p:cNvPr>
            <p:cNvSpPr txBox="1"/>
            <p:nvPr/>
          </p:nvSpPr>
          <p:spPr>
            <a:xfrm rot="16200000">
              <a:off x="3935344" y="1092652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分类学习</a:t>
              </a:r>
              <a:endParaRPr lang="en-US" sz="1000" dirty="0"/>
            </a:p>
          </p:txBody>
        </p:sp>
        <p:pic>
          <p:nvPicPr>
            <p:cNvPr id="1035" name="Picture 11">
              <a:extLst>
                <a:ext uri="{FF2B5EF4-FFF2-40B4-BE49-F238E27FC236}">
                  <a16:creationId xmlns:a16="http://schemas.microsoft.com/office/drawing/2014/main" id="{59C094B4-4747-DF68-57BD-C575E2F8C0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3" t="23760" r="57742" b="28182"/>
            <a:stretch/>
          </p:blipFill>
          <p:spPr bwMode="auto">
            <a:xfrm>
              <a:off x="5933835" y="2014473"/>
              <a:ext cx="797041" cy="756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563021A-7E92-40BC-C93F-C14C05B8E8F7}"/>
                </a:ext>
              </a:extLst>
            </p:cNvPr>
            <p:cNvSpPr/>
            <p:nvPr/>
          </p:nvSpPr>
          <p:spPr>
            <a:xfrm flipV="1">
              <a:off x="6553239" y="2305036"/>
              <a:ext cx="222266" cy="2592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6" name="Picture 12" descr="page7image198916736">
              <a:extLst>
                <a:ext uri="{FF2B5EF4-FFF2-40B4-BE49-F238E27FC236}">
                  <a16:creationId xmlns:a16="http://schemas.microsoft.com/office/drawing/2014/main" id="{4F071BB2-7989-9889-838F-593A020065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4" t="3805" r="71014" b="13388"/>
            <a:stretch/>
          </p:blipFill>
          <p:spPr bwMode="auto">
            <a:xfrm>
              <a:off x="6008771" y="963596"/>
              <a:ext cx="868624" cy="837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878DE1F-D968-8764-ECC2-6F2024F1FE82}"/>
                </a:ext>
              </a:extLst>
            </p:cNvPr>
            <p:cNvSpPr txBox="1"/>
            <p:nvPr/>
          </p:nvSpPr>
          <p:spPr>
            <a:xfrm rot="16200000">
              <a:off x="5563733" y="1293292"/>
              <a:ext cx="72327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err="1"/>
                <a:t>模拟计算结果</a:t>
              </a:r>
              <a:endParaRPr lang="en-US" sz="7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CC0EB58-6123-7048-B264-5858B85FF237}"/>
                </a:ext>
              </a:extLst>
            </p:cNvPr>
            <p:cNvSpPr txBox="1"/>
            <p:nvPr/>
          </p:nvSpPr>
          <p:spPr>
            <a:xfrm>
              <a:off x="6031474" y="1790841"/>
              <a:ext cx="81304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err="1"/>
                <a:t>机器学习预测值</a:t>
              </a:r>
              <a:endParaRPr lang="en-US" sz="7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F033ECD-4372-3040-C455-3A2CFFBC6CEE}"/>
                </a:ext>
              </a:extLst>
            </p:cNvPr>
            <p:cNvSpPr txBox="1"/>
            <p:nvPr/>
          </p:nvSpPr>
          <p:spPr>
            <a:xfrm>
              <a:off x="6009806" y="809141"/>
              <a:ext cx="108234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err="1"/>
                <a:t>分子动力学验证与解释</a:t>
              </a:r>
              <a:endParaRPr lang="en-US" sz="700" dirty="0"/>
            </a:p>
          </p:txBody>
        </p:sp>
        <p:pic>
          <p:nvPicPr>
            <p:cNvPr id="1037" name="Picture 13" descr="page2image198611632">
              <a:extLst>
                <a:ext uri="{FF2B5EF4-FFF2-40B4-BE49-F238E27FC236}">
                  <a16:creationId xmlns:a16="http://schemas.microsoft.com/office/drawing/2014/main" id="{D94305C2-CCAA-C011-51BF-AAE311D5CA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696" t="1069" r="7688" b="81767"/>
            <a:stretch/>
          </p:blipFill>
          <p:spPr bwMode="auto">
            <a:xfrm>
              <a:off x="6463048" y="1199077"/>
              <a:ext cx="683553" cy="485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47B4E07-BDC2-574D-A7D0-184BF2093620}"/>
                </a:ext>
              </a:extLst>
            </p:cNvPr>
            <p:cNvSpPr txBox="1"/>
            <p:nvPr/>
          </p:nvSpPr>
          <p:spPr>
            <a:xfrm>
              <a:off x="6456010" y="2361415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实验合成</a:t>
              </a:r>
              <a:endParaRPr lang="en-US" sz="1000" dirty="0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01334D6-B314-4B38-6C2A-93F973B368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70" t="65165" r="66638" b="2734"/>
            <a:stretch/>
          </p:blipFill>
          <p:spPr>
            <a:xfrm>
              <a:off x="2466305" y="2790216"/>
              <a:ext cx="1580098" cy="86004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DEEB870-CF02-6230-FACA-DAB03E9A5E73}"/>
                </a:ext>
              </a:extLst>
            </p:cNvPr>
            <p:cNvSpPr txBox="1"/>
            <p:nvPr/>
          </p:nvSpPr>
          <p:spPr>
            <a:xfrm>
              <a:off x="2942100" y="2581034"/>
              <a:ext cx="9541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标准化数据库</a:t>
              </a:r>
              <a:endParaRPr lang="en-US" sz="10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B5216DB-A385-799C-29FE-0F631927B1CC}"/>
                </a:ext>
              </a:extLst>
            </p:cNvPr>
            <p:cNvSpPr/>
            <p:nvPr/>
          </p:nvSpPr>
          <p:spPr>
            <a:xfrm flipV="1">
              <a:off x="3840244" y="2755776"/>
              <a:ext cx="222266" cy="360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Down Arrow 49">
              <a:extLst>
                <a:ext uri="{FF2B5EF4-FFF2-40B4-BE49-F238E27FC236}">
                  <a16:creationId xmlns:a16="http://schemas.microsoft.com/office/drawing/2014/main" id="{676CC940-C316-D0D2-F78E-517D5FD30270}"/>
                </a:ext>
              </a:extLst>
            </p:cNvPr>
            <p:cNvSpPr/>
            <p:nvPr/>
          </p:nvSpPr>
          <p:spPr>
            <a:xfrm>
              <a:off x="976774" y="1640020"/>
              <a:ext cx="196769" cy="115221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51" name="Down Arrow 50">
              <a:extLst>
                <a:ext uri="{FF2B5EF4-FFF2-40B4-BE49-F238E27FC236}">
                  <a16:creationId xmlns:a16="http://schemas.microsoft.com/office/drawing/2014/main" id="{995E1173-E32A-044B-823D-F770B4382303}"/>
                </a:ext>
              </a:extLst>
            </p:cNvPr>
            <p:cNvSpPr/>
            <p:nvPr/>
          </p:nvSpPr>
          <p:spPr>
            <a:xfrm rot="16027316">
              <a:off x="1377749" y="2112052"/>
              <a:ext cx="196769" cy="115862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52" name="Down Arrow 51">
              <a:extLst>
                <a:ext uri="{FF2B5EF4-FFF2-40B4-BE49-F238E27FC236}">
                  <a16:creationId xmlns:a16="http://schemas.microsoft.com/office/drawing/2014/main" id="{0917EAE2-2778-08F6-F4ED-FB8085257EF9}"/>
                </a:ext>
              </a:extLst>
            </p:cNvPr>
            <p:cNvSpPr/>
            <p:nvPr/>
          </p:nvSpPr>
          <p:spPr>
            <a:xfrm>
              <a:off x="1696430" y="2929132"/>
              <a:ext cx="196769" cy="115221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5A745647-79A0-39EA-719D-B322A448EF16}"/>
                </a:ext>
              </a:extLst>
            </p:cNvPr>
            <p:cNvSpPr/>
            <p:nvPr/>
          </p:nvSpPr>
          <p:spPr>
            <a:xfrm rot="16200000">
              <a:off x="2346913" y="3161711"/>
              <a:ext cx="196769" cy="115221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464372F9-F914-69C7-C36F-9852D0024C8F}"/>
                </a:ext>
              </a:extLst>
            </p:cNvPr>
            <p:cNvSpPr/>
            <p:nvPr/>
          </p:nvSpPr>
          <p:spPr>
            <a:xfrm>
              <a:off x="3168206" y="2437622"/>
              <a:ext cx="196769" cy="115221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A0200FA-BCA4-EC6A-D6A7-B93D720214B9}"/>
                </a:ext>
              </a:extLst>
            </p:cNvPr>
            <p:cNvSpPr txBox="1"/>
            <p:nvPr/>
          </p:nvSpPr>
          <p:spPr>
            <a:xfrm>
              <a:off x="2370576" y="2087683"/>
              <a:ext cx="19287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 err="1"/>
                <a:t>分子结构</a:t>
              </a:r>
              <a:r>
                <a:rPr lang="zh-CN" altLang="en-US" sz="800" dirty="0"/>
                <a:t>、物理性能、不确定性范围、</a:t>
              </a:r>
              <a:endParaRPr lang="en-US" altLang="zh-CN" sz="800" dirty="0"/>
            </a:p>
            <a:p>
              <a:pPr algn="ctr"/>
              <a:r>
                <a:rPr lang="zh-CN" altLang="en-US" sz="800" dirty="0"/>
                <a:t>合成表征条件、计算模拟参数等</a:t>
              </a:r>
              <a:endParaRPr lang="en-US" altLang="zh-CN" sz="800" dirty="0"/>
            </a:p>
          </p:txBody>
        </p:sp>
        <p:sp>
          <p:nvSpPr>
            <p:cNvPr id="57" name="Down Arrow 56">
              <a:extLst>
                <a:ext uri="{FF2B5EF4-FFF2-40B4-BE49-F238E27FC236}">
                  <a16:creationId xmlns:a16="http://schemas.microsoft.com/office/drawing/2014/main" id="{496394B7-CA63-A65D-84DB-AAA2F9F393BA}"/>
                </a:ext>
              </a:extLst>
            </p:cNvPr>
            <p:cNvSpPr/>
            <p:nvPr/>
          </p:nvSpPr>
          <p:spPr>
            <a:xfrm rot="16200000">
              <a:off x="3981138" y="3060952"/>
              <a:ext cx="196769" cy="115221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58" name="Down Arrow 57">
              <a:extLst>
                <a:ext uri="{FF2B5EF4-FFF2-40B4-BE49-F238E27FC236}">
                  <a16:creationId xmlns:a16="http://schemas.microsoft.com/office/drawing/2014/main" id="{19850E74-4DA2-2137-22E1-59620F0ED803}"/>
                </a:ext>
              </a:extLst>
            </p:cNvPr>
            <p:cNvSpPr/>
            <p:nvPr/>
          </p:nvSpPr>
          <p:spPr>
            <a:xfrm rot="10800000">
              <a:off x="5390953" y="1864056"/>
              <a:ext cx="196769" cy="115221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59" name="Down Arrow 58">
              <a:extLst>
                <a:ext uri="{FF2B5EF4-FFF2-40B4-BE49-F238E27FC236}">
                  <a16:creationId xmlns:a16="http://schemas.microsoft.com/office/drawing/2014/main" id="{4AB1BC59-5D90-69AD-C804-2A2E552C87BD}"/>
                </a:ext>
              </a:extLst>
            </p:cNvPr>
            <p:cNvSpPr/>
            <p:nvPr/>
          </p:nvSpPr>
          <p:spPr>
            <a:xfrm rot="16200000">
              <a:off x="5676619" y="1413501"/>
              <a:ext cx="196769" cy="115221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60" name="Down Arrow 59">
              <a:extLst>
                <a:ext uri="{FF2B5EF4-FFF2-40B4-BE49-F238E27FC236}">
                  <a16:creationId xmlns:a16="http://schemas.microsoft.com/office/drawing/2014/main" id="{252425B9-CF20-07D7-75B7-5EAC7614E645}"/>
                </a:ext>
              </a:extLst>
            </p:cNvPr>
            <p:cNvSpPr/>
            <p:nvPr/>
          </p:nvSpPr>
          <p:spPr>
            <a:xfrm>
              <a:off x="6640576" y="2622226"/>
              <a:ext cx="196769" cy="115221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61" name="Down Arrow 60">
              <a:extLst>
                <a:ext uri="{FF2B5EF4-FFF2-40B4-BE49-F238E27FC236}">
                  <a16:creationId xmlns:a16="http://schemas.microsoft.com/office/drawing/2014/main" id="{0D0F0FF8-C7DB-7764-16B1-C7F90551E8DC}"/>
                </a:ext>
              </a:extLst>
            </p:cNvPr>
            <p:cNvSpPr/>
            <p:nvPr/>
          </p:nvSpPr>
          <p:spPr>
            <a:xfrm>
              <a:off x="6836557" y="1830870"/>
              <a:ext cx="196769" cy="115221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pic>
          <p:nvPicPr>
            <p:cNvPr id="1042" name="Picture 18" descr="page2image266846624">
              <a:extLst>
                <a:ext uri="{FF2B5EF4-FFF2-40B4-BE49-F238E27FC236}">
                  <a16:creationId xmlns:a16="http://schemas.microsoft.com/office/drawing/2014/main" id="{3F6BA0C0-56F2-6735-207D-6A4CDDAB93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4167" b="44128"/>
            <a:stretch/>
          </p:blipFill>
          <p:spPr bwMode="auto">
            <a:xfrm>
              <a:off x="5943458" y="2798956"/>
              <a:ext cx="1172529" cy="834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79A2CB5-C129-58AD-D859-BFC3709A391A}"/>
                </a:ext>
              </a:extLst>
            </p:cNvPr>
            <p:cNvSpPr/>
            <p:nvPr/>
          </p:nvSpPr>
          <p:spPr>
            <a:xfrm flipV="1">
              <a:off x="5989031" y="2752377"/>
              <a:ext cx="520399" cy="1547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CA7F516-DB48-1CF1-DF05-39E09DBBC773}"/>
                </a:ext>
              </a:extLst>
            </p:cNvPr>
            <p:cNvSpPr txBox="1"/>
            <p:nvPr/>
          </p:nvSpPr>
          <p:spPr>
            <a:xfrm>
              <a:off x="5884520" y="2715530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实验表征</a:t>
              </a:r>
              <a:endParaRPr lang="en-US" sz="1000" dirty="0"/>
            </a:p>
          </p:txBody>
        </p:sp>
        <p:sp>
          <p:nvSpPr>
            <p:cNvPr id="1028" name="Down Arrow 1027">
              <a:extLst>
                <a:ext uri="{FF2B5EF4-FFF2-40B4-BE49-F238E27FC236}">
                  <a16:creationId xmlns:a16="http://schemas.microsoft.com/office/drawing/2014/main" id="{51A11EA0-2EB9-C2B6-5051-F6A67E5B47DC}"/>
                </a:ext>
              </a:extLst>
            </p:cNvPr>
            <p:cNvSpPr/>
            <p:nvPr/>
          </p:nvSpPr>
          <p:spPr>
            <a:xfrm>
              <a:off x="6783078" y="2195755"/>
              <a:ext cx="106959" cy="136841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F767CF69-720D-F79B-C41C-3D6599F724EA}"/>
                </a:ext>
              </a:extLst>
            </p:cNvPr>
            <p:cNvSpPr txBox="1"/>
            <p:nvPr/>
          </p:nvSpPr>
          <p:spPr>
            <a:xfrm>
              <a:off x="6374747" y="1968881"/>
              <a:ext cx="81304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err="1"/>
                <a:t>实验合成可行性</a:t>
              </a:r>
              <a:endParaRPr lang="en-US" sz="700" dirty="0"/>
            </a:p>
          </p:txBody>
        </p: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5A530E9E-B6D7-E1CF-AE0F-74E48ED2BD41}"/>
                </a:ext>
              </a:extLst>
            </p:cNvPr>
            <p:cNvSpPr txBox="1"/>
            <p:nvPr/>
          </p:nvSpPr>
          <p:spPr>
            <a:xfrm>
              <a:off x="370673" y="2792693"/>
              <a:ext cx="13388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物理性能计算与统计</a:t>
              </a:r>
              <a:endParaRPr lang="en-US" sz="1000" dirty="0"/>
            </a:p>
          </p:txBody>
        </p:sp>
        <p:sp>
          <p:nvSpPr>
            <p:cNvPr id="1038" name="TextBox 1037">
              <a:extLst>
                <a:ext uri="{FF2B5EF4-FFF2-40B4-BE49-F238E27FC236}">
                  <a16:creationId xmlns:a16="http://schemas.microsoft.com/office/drawing/2014/main" id="{A2DAD9F4-2BE1-2F1E-0E46-3437ED4FB711}"/>
                </a:ext>
              </a:extLst>
            </p:cNvPr>
            <p:cNvSpPr txBox="1"/>
            <p:nvPr/>
          </p:nvSpPr>
          <p:spPr>
            <a:xfrm>
              <a:off x="383139" y="1223674"/>
              <a:ext cx="21675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结构建立</a:t>
              </a:r>
              <a:r>
                <a:rPr lang="zh-CN" altLang="en-US" sz="1000" dirty="0"/>
                <a:t>、力场赋值、动力学模拟</a:t>
              </a:r>
              <a:endParaRPr lang="en-US" sz="1000" dirty="0"/>
            </a:p>
          </p:txBody>
        </p:sp>
        <p:sp>
          <p:nvSpPr>
            <p:cNvPr id="2" name="Down Arrow 1">
              <a:extLst>
                <a:ext uri="{FF2B5EF4-FFF2-40B4-BE49-F238E27FC236}">
                  <a16:creationId xmlns:a16="http://schemas.microsoft.com/office/drawing/2014/main" id="{46153C48-9A95-B1D4-6D8D-D7A014A2A611}"/>
                </a:ext>
              </a:extLst>
            </p:cNvPr>
            <p:cNvSpPr/>
            <p:nvPr/>
          </p:nvSpPr>
          <p:spPr>
            <a:xfrm rot="13988890">
              <a:off x="3986259" y="2591014"/>
              <a:ext cx="196769" cy="115221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A2778DC1-7D29-D55B-BE3E-41A91205629C}"/>
                </a:ext>
              </a:extLst>
            </p:cNvPr>
            <p:cNvSpPr/>
            <p:nvPr/>
          </p:nvSpPr>
          <p:spPr>
            <a:xfrm rot="10800000">
              <a:off x="5369360" y="2640620"/>
              <a:ext cx="196769" cy="115221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5608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C8FF193-9FEC-2502-3A35-E93394D87259}"/>
              </a:ext>
            </a:extLst>
          </p:cNvPr>
          <p:cNvGrpSpPr/>
          <p:nvPr/>
        </p:nvGrpSpPr>
        <p:grpSpPr>
          <a:xfrm>
            <a:off x="5327841" y="70011"/>
            <a:ext cx="7026695" cy="3656948"/>
            <a:chOff x="5327841" y="70011"/>
            <a:chExt cx="7026695" cy="365694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C16D7AC-3C18-3C55-CF82-8530B06DB40E}"/>
                </a:ext>
              </a:extLst>
            </p:cNvPr>
            <p:cNvGrpSpPr/>
            <p:nvPr/>
          </p:nvGrpSpPr>
          <p:grpSpPr>
            <a:xfrm>
              <a:off x="5832451" y="70011"/>
              <a:ext cx="6273800" cy="3581963"/>
              <a:chOff x="5539153" y="685800"/>
              <a:chExt cx="6273800" cy="3581963"/>
            </a:xfrm>
          </p:grpSpPr>
          <p:pic>
            <p:nvPicPr>
              <p:cNvPr id="1026" name="Picture 2" descr="page2image231151920">
                <a:extLst>
                  <a:ext uri="{FF2B5EF4-FFF2-40B4-BE49-F238E27FC236}">
                    <a16:creationId xmlns:a16="http://schemas.microsoft.com/office/drawing/2014/main" id="{6073B627-1160-F3E9-093C-D36AE19431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39153" y="685800"/>
                <a:ext cx="6273800" cy="3556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5" name="Picture 1" descr="page2image231296256">
                <a:extLst>
                  <a:ext uri="{FF2B5EF4-FFF2-40B4-BE49-F238E27FC236}">
                    <a16:creationId xmlns:a16="http://schemas.microsoft.com/office/drawing/2014/main" id="{9B25F969-2E6E-DA14-AA9D-7823F0A22C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39153" y="2463800"/>
                <a:ext cx="2235346" cy="18039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3839281-1B20-52BB-6EA6-698253623341}"/>
                </a:ext>
              </a:extLst>
            </p:cNvPr>
            <p:cNvSpPr txBox="1"/>
            <p:nvPr/>
          </p:nvSpPr>
          <p:spPr>
            <a:xfrm>
              <a:off x="5327841" y="1744488"/>
              <a:ext cx="768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</a:t>
              </a:r>
              <a:r>
                <a:rPr lang="en-US" altLang="zh-CN" dirty="0"/>
                <a:t>b</a:t>
              </a:r>
              <a:r>
                <a:rPr lang="zh-CN" altLang="en-US" dirty="0"/>
                <a:t>）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801C62-6B6A-58D4-040B-24D0E803A1CA}"/>
                </a:ext>
              </a:extLst>
            </p:cNvPr>
            <p:cNvSpPr txBox="1"/>
            <p:nvPr/>
          </p:nvSpPr>
          <p:spPr>
            <a:xfrm>
              <a:off x="11597598" y="3357627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</a:t>
              </a:r>
              <a:r>
                <a:rPr lang="en-US" altLang="zh-CN" dirty="0"/>
                <a:t>a</a:t>
              </a:r>
              <a:r>
                <a:rPr lang="zh-CN" altLang="en-US" dirty="0"/>
                <a:t>）</a:t>
              </a:r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75154C-79AC-5862-8EE0-690970106540}"/>
              </a:ext>
            </a:extLst>
          </p:cNvPr>
          <p:cNvGrpSpPr/>
          <p:nvPr/>
        </p:nvGrpSpPr>
        <p:grpSpPr>
          <a:xfrm>
            <a:off x="-73354" y="2050894"/>
            <a:ext cx="5075851" cy="4298147"/>
            <a:chOff x="-220001" y="2050894"/>
            <a:chExt cx="5075851" cy="429814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F0B96C-52B1-5E35-A6F6-E9CBB48E96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290"/>
            <a:stretch/>
          </p:blipFill>
          <p:spPr bwMode="auto">
            <a:xfrm>
              <a:off x="-819" y="5391509"/>
              <a:ext cx="4796287" cy="957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A4C2012-0A0A-CC0F-8660-8EEA423A3E7B}"/>
                </a:ext>
              </a:extLst>
            </p:cNvPr>
            <p:cNvGrpSpPr/>
            <p:nvPr/>
          </p:nvGrpSpPr>
          <p:grpSpPr>
            <a:xfrm>
              <a:off x="-220001" y="2050894"/>
              <a:ext cx="5075851" cy="3340615"/>
              <a:chOff x="-220001" y="2050894"/>
              <a:chExt cx="5075851" cy="3340615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E611537-459C-7600-FEA0-3F83C06282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4986" b="36313"/>
              <a:stretch/>
            </p:blipFill>
            <p:spPr bwMode="auto">
              <a:xfrm>
                <a:off x="0" y="5040116"/>
                <a:ext cx="4796287" cy="3513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74022CE5-367F-CC1E-2913-98944264DE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0834"/>
              <a:stretch/>
            </p:blipFill>
            <p:spPr bwMode="auto">
              <a:xfrm>
                <a:off x="64633" y="3893544"/>
                <a:ext cx="4731654" cy="10340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1" name="Picture 7" descr="page4image298434768">
                <a:extLst>
                  <a:ext uri="{FF2B5EF4-FFF2-40B4-BE49-F238E27FC236}">
                    <a16:creationId xmlns:a16="http://schemas.microsoft.com/office/drawing/2014/main" id="{81E3B810-53B3-9E3A-969D-7F9B520251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981" r="25088" b="41081"/>
              <a:stretch/>
            </p:blipFill>
            <p:spPr bwMode="auto">
              <a:xfrm>
                <a:off x="-59565" y="2050894"/>
                <a:ext cx="4915415" cy="17379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E128FB7-3067-A9A4-0432-7C758EC8AE1D}"/>
                  </a:ext>
                </a:extLst>
              </p:cNvPr>
              <p:cNvSpPr txBox="1"/>
              <p:nvPr/>
            </p:nvSpPr>
            <p:spPr>
              <a:xfrm>
                <a:off x="-220001" y="2050894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（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）</a:t>
                </a:r>
                <a:endParaRPr 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6851C2-F81E-BC6D-6C37-6A242B2DF82D}"/>
                  </a:ext>
                </a:extLst>
              </p:cNvPr>
              <p:cNvSpPr txBox="1"/>
              <p:nvPr/>
            </p:nvSpPr>
            <p:spPr>
              <a:xfrm>
                <a:off x="-220001" y="3846279"/>
                <a:ext cx="7681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（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）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19582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21">
            <a:extLst>
              <a:ext uri="{FF2B5EF4-FFF2-40B4-BE49-F238E27FC236}">
                <a16:creationId xmlns:a16="http://schemas.microsoft.com/office/drawing/2014/main" id="{8FBBA335-C992-7167-A7E3-456825379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365109" y="6438958"/>
            <a:ext cx="2743200" cy="365125"/>
          </a:xfrm>
        </p:spPr>
        <p:txBody>
          <a:bodyPr/>
          <a:lstStyle/>
          <a:p>
            <a:fld id="{48C95EC8-8E28-9247-862B-B81F15889B25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EAD526-1863-ED9E-545A-422D0152F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424" y="515169"/>
            <a:ext cx="2580253" cy="25418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0891FE-3D8D-6D7E-4229-999883D2F9E1}"/>
              </a:ext>
            </a:extLst>
          </p:cNvPr>
          <p:cNvSpPr txBox="1"/>
          <p:nvPr/>
        </p:nvSpPr>
        <p:spPr>
          <a:xfrm>
            <a:off x="1621332" y="4874057"/>
            <a:ext cx="286421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指令</a:t>
            </a:r>
            <a:r>
              <a:rPr lang="zh-CN" altLang="en-US" sz="1400" dirty="0"/>
              <a:t>：</a:t>
            </a:r>
            <a:endParaRPr lang="en-US" sz="1400" dirty="0"/>
          </a:p>
          <a:p>
            <a:r>
              <a:rPr lang="en-US" sz="1400" dirty="0" err="1"/>
              <a:t>run_nemd</a:t>
            </a:r>
            <a:r>
              <a:rPr lang="en-US" sz="1400" dirty="0"/>
              <a:t> </a:t>
            </a:r>
            <a:r>
              <a:rPr lang="en-US" sz="1400" dirty="0" err="1"/>
              <a:t>polymer_builder_driver.py</a:t>
            </a:r>
            <a:r>
              <a:rPr lang="en-US" sz="1400" dirty="0"/>
              <a:t> '*CC(*)C(=O)O' '*CC(*)C(=O)O' -</a:t>
            </a:r>
            <a:r>
              <a:rPr lang="en-US" sz="1400" dirty="0" err="1"/>
              <a:t>cru_num</a:t>
            </a:r>
            <a:r>
              <a:rPr lang="en-US" sz="1400" dirty="0"/>
              <a:t> 100 -</a:t>
            </a:r>
            <a:r>
              <a:rPr lang="en-US" sz="1400" dirty="0" err="1"/>
              <a:t>mol_num</a:t>
            </a:r>
            <a:r>
              <a:rPr lang="en-US" sz="1400" dirty="0"/>
              <a:t> 100  -seed 1234 -density 0.5 -cell grow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D44D40-D7B8-BF4B-7F5F-292036BACCC5}"/>
              </a:ext>
            </a:extLst>
          </p:cNvPr>
          <p:cNvSpPr txBox="1"/>
          <p:nvPr/>
        </p:nvSpPr>
        <p:spPr>
          <a:xfrm>
            <a:off x="1621332" y="3259604"/>
            <a:ext cx="29578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" pitchFamily="2" charset="0"/>
              </a:rPr>
              <a:t>耗时30 </a:t>
            </a:r>
            <a:r>
              <a:rPr lang="en-US" sz="1600" b="1" dirty="0" err="1">
                <a:latin typeface="Times" pitchFamily="2" charset="0"/>
              </a:rPr>
              <a:t>分钟</a:t>
            </a:r>
            <a:endParaRPr lang="en-US" sz="1600" dirty="0">
              <a:latin typeface="Times" pitchFamily="2" charset="0"/>
            </a:endParaRPr>
          </a:p>
          <a:p>
            <a:endParaRPr lang="en-US" sz="1600" dirty="0"/>
          </a:p>
          <a:p>
            <a:r>
              <a:rPr lang="en-US" altLang="zh-CN" sz="1600" dirty="0"/>
              <a:t>60000</a:t>
            </a:r>
            <a:r>
              <a:rPr lang="en-US" sz="1600" dirty="0"/>
              <a:t> </a:t>
            </a:r>
            <a:r>
              <a:rPr lang="en-US" sz="1600" dirty="0" err="1"/>
              <a:t>原子</a:t>
            </a:r>
            <a:r>
              <a:rPr lang="zh-CN" altLang="en-US" sz="1600" dirty="0"/>
              <a:t>（共</a:t>
            </a:r>
            <a:r>
              <a:rPr lang="en-US" altLang="zh-CN" sz="1600" dirty="0"/>
              <a:t>100</a:t>
            </a:r>
            <a:r>
              <a:rPr lang="zh-CN" altLang="en-US" sz="1600" dirty="0"/>
              <a:t>根分子链）</a:t>
            </a:r>
            <a:endParaRPr lang="en-US" sz="1600" dirty="0"/>
          </a:p>
          <a:p>
            <a:r>
              <a:rPr lang="en-US" sz="1600" dirty="0"/>
              <a:t>密度0.5 g/cm^3</a:t>
            </a:r>
          </a:p>
          <a:p>
            <a:r>
              <a:rPr lang="en-US" sz="1600" dirty="0" err="1"/>
              <a:t>周期性边界边长</a:t>
            </a:r>
            <a:r>
              <a:rPr lang="zh-CN" altLang="en-US" sz="1600" dirty="0"/>
              <a:t>：</a:t>
            </a:r>
            <a:r>
              <a:rPr lang="en-US" sz="1600" dirty="0"/>
              <a:t>133.77 </a:t>
            </a:r>
            <a:r>
              <a:rPr lang="ja-JP" altLang="en-US" sz="1600"/>
              <a:t>埃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CAD69A-5A38-11B6-211D-81C9C3298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495" y="1018600"/>
            <a:ext cx="2089545" cy="53144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12103E-1750-0103-7A5E-79F45516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679" y="2471202"/>
            <a:ext cx="1620249" cy="23680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4B9DA0-BB44-AAD6-0163-AC1FD604C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4195" y="4307149"/>
            <a:ext cx="25400" cy="12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5B327D-1706-C6DB-596D-CF0689E323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1082" y="936967"/>
            <a:ext cx="3083855" cy="17198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4D099F-4BD9-399E-DE2A-B306DBD1297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797"/>
          <a:stretch/>
        </p:blipFill>
        <p:spPr>
          <a:xfrm>
            <a:off x="8471081" y="3116392"/>
            <a:ext cx="3083855" cy="33225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E3A329-FC51-74FF-E75B-1EE2D16BE8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4176" y="5334481"/>
            <a:ext cx="1491045" cy="9619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F1D2FD-EEBC-858A-12A9-AE27EA48365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914" t="52488" r="2923" b="38669"/>
          <a:stretch/>
        </p:blipFill>
        <p:spPr>
          <a:xfrm>
            <a:off x="4555361" y="946852"/>
            <a:ext cx="1649347" cy="463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A5E9843-08FE-8A93-440D-6197A10F8D0C}"/>
              </a:ext>
            </a:extLst>
          </p:cNvPr>
          <p:cNvSpPr txBox="1"/>
          <p:nvPr/>
        </p:nvSpPr>
        <p:spPr>
          <a:xfrm>
            <a:off x="8471082" y="507109"/>
            <a:ext cx="2089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1000 </a:t>
            </a:r>
            <a:r>
              <a:rPr lang="en-US" dirty="0" err="1"/>
              <a:t>行的驱动脚本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B9D008-5E2D-7678-0F15-3F9864208B0A}"/>
              </a:ext>
            </a:extLst>
          </p:cNvPr>
          <p:cNvSpPr txBox="1"/>
          <p:nvPr/>
        </p:nvSpPr>
        <p:spPr>
          <a:xfrm>
            <a:off x="8471082" y="2747060"/>
            <a:ext cx="2089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500 </a:t>
            </a:r>
            <a:r>
              <a:rPr lang="en-US" dirty="0" err="1"/>
              <a:t>行的单元测试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C1E4E4-6F82-9316-6261-81E6562D3BD7}"/>
              </a:ext>
            </a:extLst>
          </p:cNvPr>
          <p:cNvSpPr txBox="1"/>
          <p:nvPr/>
        </p:nvSpPr>
        <p:spPr>
          <a:xfrm>
            <a:off x="6296472" y="501298"/>
            <a:ext cx="2089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3000</a:t>
            </a:r>
            <a:r>
              <a:rPr lang="en-US" dirty="0"/>
              <a:t> </a:t>
            </a:r>
            <a:r>
              <a:rPr lang="en-US" dirty="0" err="1"/>
              <a:t>行的模块程式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826618-5BC5-D707-767D-F0DF7FE9B1B1}"/>
              </a:ext>
            </a:extLst>
          </p:cNvPr>
          <p:cNvSpPr txBox="1"/>
          <p:nvPr/>
        </p:nvSpPr>
        <p:spPr>
          <a:xfrm>
            <a:off x="4576203" y="2061512"/>
            <a:ext cx="1549355" cy="381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项目结构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C2F0BC-71B7-B067-7C17-679050010AC8}"/>
              </a:ext>
            </a:extLst>
          </p:cNvPr>
          <p:cNvSpPr txBox="1"/>
          <p:nvPr/>
        </p:nvSpPr>
        <p:spPr>
          <a:xfrm>
            <a:off x="4608375" y="4937608"/>
            <a:ext cx="1179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Bash</a:t>
            </a:r>
            <a:r>
              <a:rPr lang="zh-CN" altLang="en-US" dirty="0"/>
              <a:t> 脚本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5B5B2F-8684-9D69-8867-2D77EF176A54}"/>
              </a:ext>
            </a:extLst>
          </p:cNvPr>
          <p:cNvSpPr txBox="1"/>
          <p:nvPr/>
        </p:nvSpPr>
        <p:spPr>
          <a:xfrm>
            <a:off x="5028753" y="524074"/>
            <a:ext cx="693394" cy="381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语言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C140B9-9FB8-FE8E-C8D1-CBF0E07C3AF1}"/>
              </a:ext>
            </a:extLst>
          </p:cNvPr>
          <p:cNvSpPr txBox="1"/>
          <p:nvPr/>
        </p:nvSpPr>
        <p:spPr>
          <a:xfrm>
            <a:off x="4511883" y="1251506"/>
            <a:ext cx="15493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Python</a:t>
            </a:r>
            <a:r>
              <a:rPr lang="zh-CN" altLang="en-US" dirty="0"/>
              <a:t> </a:t>
            </a:r>
            <a:r>
              <a:rPr lang="en-US" altLang="zh-CN" dirty="0"/>
              <a:t>93.8%</a:t>
            </a:r>
          </a:p>
          <a:p>
            <a:r>
              <a:rPr lang="en-US" dirty="0"/>
              <a:t>Shell</a:t>
            </a:r>
            <a:r>
              <a:rPr lang="zh-CN" altLang="en-US" dirty="0"/>
              <a:t> </a:t>
            </a:r>
            <a:r>
              <a:rPr lang="en-US" altLang="zh-CN" dirty="0"/>
              <a:t>6.2%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A1361A-E1D9-CF95-1A2F-93FA1C3F5EC8}"/>
              </a:ext>
            </a:extLst>
          </p:cNvPr>
          <p:cNvSpPr txBox="1"/>
          <p:nvPr/>
        </p:nvSpPr>
        <p:spPr>
          <a:xfrm>
            <a:off x="1511559" y="333173"/>
            <a:ext cx="1549355" cy="381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a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4823B9-0393-B77C-5F9B-0C1F95A4F7D5}"/>
              </a:ext>
            </a:extLst>
          </p:cNvPr>
          <p:cNvSpPr txBox="1"/>
          <p:nvPr/>
        </p:nvSpPr>
        <p:spPr>
          <a:xfrm>
            <a:off x="4346174" y="332183"/>
            <a:ext cx="1549355" cy="381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b</a:t>
            </a:r>
            <a:r>
              <a:rPr lang="zh-CN" altLang="en-US" dirty="0"/>
              <a:t>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280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7213C070-3FD1-F263-2F67-FBB5548E9A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5066AE5-6051-43BE-42DC-0C7E71C52B2F}"/>
              </a:ext>
            </a:extLst>
          </p:cNvPr>
          <p:cNvGrpSpPr/>
          <p:nvPr/>
        </p:nvGrpSpPr>
        <p:grpSpPr>
          <a:xfrm>
            <a:off x="1485800" y="1509657"/>
            <a:ext cx="5432640" cy="1563590"/>
            <a:chOff x="1485800" y="1509657"/>
            <a:chExt cx="5432640" cy="1563590"/>
          </a:xfrm>
        </p:grpSpPr>
        <p:pic>
          <p:nvPicPr>
            <p:cNvPr id="1029" name="Picture 3" descr="page2image22414352">
              <a:extLst>
                <a:ext uri="{FF2B5EF4-FFF2-40B4-BE49-F238E27FC236}">
                  <a16:creationId xmlns:a16="http://schemas.microsoft.com/office/drawing/2014/main" id="{36C41330-D8FB-C3F4-720E-1590F91BD5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r:link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640" y="1663547"/>
              <a:ext cx="2222500" cy="1409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Picture 7" descr="Diagram, text&#10;&#10;Description automatically generated">
              <a:extLst>
                <a:ext uri="{FF2B5EF4-FFF2-40B4-BE49-F238E27FC236}">
                  <a16:creationId xmlns:a16="http://schemas.microsoft.com/office/drawing/2014/main" id="{0198BF30-9728-C00B-D3FA-B1E5057A68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r:link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0140" y="1663547"/>
              <a:ext cx="2908300" cy="1409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97C7A00-0140-E35B-6137-418A50E7E385}"/>
                </a:ext>
              </a:extLst>
            </p:cNvPr>
            <p:cNvSpPr txBox="1"/>
            <p:nvPr/>
          </p:nvSpPr>
          <p:spPr>
            <a:xfrm>
              <a:off x="1485800" y="1509658"/>
              <a:ext cx="60368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dirty="0"/>
                <a:t>（</a:t>
              </a:r>
              <a:r>
                <a:rPr lang="en-US" altLang="zh-CN" sz="1400" dirty="0"/>
                <a:t>a</a:t>
              </a:r>
              <a:r>
                <a:rPr lang="zh-CN" altLang="en-US" sz="1400" dirty="0"/>
                <a:t>）</a:t>
              </a:r>
              <a:endParaRPr lang="en-US" sz="14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62B298-4A70-A22A-1154-40742922CF32}"/>
                </a:ext>
              </a:extLst>
            </p:cNvPr>
            <p:cNvSpPr txBox="1"/>
            <p:nvPr/>
          </p:nvSpPr>
          <p:spPr>
            <a:xfrm>
              <a:off x="3843412" y="1509657"/>
              <a:ext cx="60368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dirty="0"/>
                <a:t>（</a:t>
              </a:r>
              <a:r>
                <a:rPr lang="en-US" altLang="zh-CN" sz="1400" dirty="0"/>
                <a:t>b</a:t>
              </a:r>
              <a:r>
                <a:rPr lang="zh-CN" altLang="en-US" sz="1400" dirty="0"/>
                <a:t>）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11570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6442</TotalTime>
  <Words>252</Words>
  <Application>Microsoft Macintosh PowerPoint</Application>
  <PresentationFormat>Widescreen</PresentationFormat>
  <Paragraphs>52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4" baseType="lpstr">
      <vt:lpstr>AdvOT2c8ce45a</vt:lpstr>
      <vt:lpstr>AdvOTc8b77491.I</vt:lpstr>
      <vt:lpstr>ElsevierGulliver</vt:lpstr>
      <vt:lpstr>Arial</vt:lpstr>
      <vt:lpstr>Calibri</vt:lpstr>
      <vt:lpstr>Calibri Light</vt:lpstr>
      <vt:lpstr>Cambria Math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Teng Zhang</dc:creator>
  <cp:lastModifiedBy>Teng Zhang</cp:lastModifiedBy>
  <cp:revision>9</cp:revision>
  <dcterms:created xsi:type="dcterms:W3CDTF">2023-02-24T02:35:12Z</dcterms:created>
  <dcterms:modified xsi:type="dcterms:W3CDTF">2023-03-10T03:37:30Z</dcterms:modified>
</cp:coreProperties>
</file>